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0"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00" autoAdjust="0"/>
    <p:restoredTop sz="94660"/>
  </p:normalViewPr>
  <p:slideViewPr>
    <p:cSldViewPr snapToGrid="0">
      <p:cViewPr varScale="1">
        <p:scale>
          <a:sx n="55" d="100"/>
          <a:sy n="55" d="100"/>
        </p:scale>
        <p:origin x="84" y="8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rgbClr val="C8C8C8">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dirty="0"/>
              <a:pPr/>
              <a:t>10/11/2020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dirty="0"/>
              <a:pPr/>
              <a:t>10/11/2020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dirty="0"/>
              <a:pPr/>
              <a:t>10/11/2020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dirty="0"/>
              <a:pPr/>
              <a:t>10/11/2020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lumMod val="65000"/>
                    <a:lumOff val="3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586B75A-687E-405C-8A0B-8D00578BA2C3}" type="datetimeFigureOut">
              <a:rPr lang="en-US" dirty="0"/>
              <a:pPr/>
              <a:t>10/11/2020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Date Placeholder 7"/>
          <p:cNvSpPr>
            <a:spLocks noGrp="1"/>
          </p:cNvSpPr>
          <p:nvPr>
            <p:ph type="dt" sz="half" idx="10"/>
          </p:nvPr>
        </p:nvSpPr>
        <p:spPr/>
        <p:txBody>
          <a:bodyPr/>
          <a:lstStyle/>
          <a:p>
            <a:fld id="{5586B75A-687E-405C-8A0B-8D00578BA2C3}" type="datetimeFigureOut">
              <a:rPr lang="en-US" dirty="0"/>
              <a:pPr/>
              <a:t>10/11/2020</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dirty="0"/>
              <a:pPr/>
              <a:t>10/11/2020</a:t>
            </a:fld>
            <a:endParaRPr lang="en-US" dirty="0"/>
          </a:p>
        </p:txBody>
      </p:sp>
      <p:sp>
        <p:nvSpPr>
          <p:cNvPr id="11" name="Footer Placeholder 10"/>
          <p:cNvSpPr>
            <a:spLocks noGrp="1"/>
          </p:cNvSpPr>
          <p:nvPr>
            <p:ph type="ftr" sz="quarter" idx="11"/>
          </p:nvPr>
        </p:nvSpPr>
        <p:spPr/>
        <p:txBody>
          <a:bodyPr/>
          <a:lstStyle/>
          <a:p>
            <a:endParaRPr lang="en-US" dirty="0"/>
          </a:p>
        </p:txBody>
      </p:sp>
      <p:sp>
        <p:nvSpPr>
          <p:cNvPr id="12" name="Slide Number Placeholder 11"/>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mtClean="0"/>
              <a:t>Click to edit Master title style</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dirty="0"/>
              <a:pPr/>
              <a:t>10/11/2020</a:t>
            </a:fld>
            <a:endParaRPr lang="en-US" dirty="0"/>
          </a:p>
        </p:txBody>
      </p:sp>
      <p:sp>
        <p:nvSpPr>
          <p:cNvPr id="7" name="Footer Placeholder 6"/>
          <p:cNvSpPr>
            <a:spLocks noGrp="1"/>
          </p:cNvSpPr>
          <p:nvPr>
            <p:ph type="ftr" sz="quarter" idx="11"/>
          </p:nvPr>
        </p:nvSpPr>
        <p:spPr/>
        <p:txBody>
          <a:bodyPr/>
          <a:lstStyle/>
          <a:p>
            <a:endParaRPr lang="en-US" dirty="0"/>
          </a:p>
        </p:txBody>
      </p:sp>
      <p:sp>
        <p:nvSpPr>
          <p:cNvPr id="8" name="Slide Number Placeholder 7"/>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5586B75A-687E-405C-8A0B-8D00578BA2C3}" type="datetimeFigureOut">
              <a:rPr lang="en-US" dirty="0"/>
              <a:pPr/>
              <a:t>10/11/2020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en-US" smtClean="0"/>
              <a:t>Click to edit Master title style</a:t>
            </a:r>
            <a:endParaRPr lang="en-US" dirty="0"/>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5586B75A-687E-405C-8A0B-8D00578BA2C3}" type="datetimeFigureOut">
              <a:rPr lang="en-US" dirty="0"/>
              <a:pPr/>
              <a:t>10/11/2020</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5586B75A-687E-405C-8A0B-8D00578BA2C3}" type="datetimeFigureOut">
              <a:rPr lang="en-US" dirty="0"/>
              <a:pPr/>
              <a:t>10/11/2020</a:t>
            </a:fld>
            <a:endParaRPr lang="en-US" dirty="0"/>
          </a:p>
        </p:txBody>
      </p:sp>
      <p:sp>
        <p:nvSpPr>
          <p:cNvPr id="9" name="Footer Placeholder 8"/>
          <p:cNvSpPr>
            <a:spLocks noGrp="1"/>
          </p:cNvSpPr>
          <p:nvPr>
            <p:ph type="ftr" sz="quarter" idx="11"/>
          </p:nvPr>
        </p:nvSpPr>
        <p:spPr>
          <a:xfrm>
            <a:off x="3499101" y="6356350"/>
            <a:ext cx="5911517" cy="365125"/>
          </a:xfrm>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8" name="Rectangle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fld id="{5586B75A-687E-405C-8A0B-8D00578BA2C3}" type="datetimeFigureOut">
              <a:rPr lang="en-US" dirty="0"/>
              <a:pPr/>
              <a:t>10/11/2020</a:t>
            </a:fld>
            <a:endParaRPr lang="en-US" dirty="0"/>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endParaRPr lang="en-US" dirty="0"/>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sldNum="0" hdr="0" ftr="0" dt="0"/>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Child Trauma: Populations at Risk </a:t>
            </a:r>
            <a:endParaRPr lang="en-US" dirty="0"/>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42251931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Some groups of children and families are disproportionately represented among those experiencing trauma. This means that they may be exposed to trauma at particularly high rates or be at increased risk for repeated victimization. For some populations, co-occurring issues and unique adversities can complicate recovery from trauma. Others may face significant challenges related to access to services or require services that are specially adapted for their needs.</a:t>
            </a:r>
          </a:p>
        </p:txBody>
      </p:sp>
    </p:spTree>
    <p:extLst>
      <p:ext uri="{BB962C8B-B14F-4D97-AF65-F5344CB8AC3E}">
        <p14:creationId xmlns:p14="http://schemas.microsoft.com/office/powerpoint/2010/main" val="31820637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Populations at Risk</a:t>
            </a:r>
            <a:endParaRPr lang="en-US" dirty="0"/>
          </a:p>
        </p:txBody>
      </p:sp>
      <p:sp>
        <p:nvSpPr>
          <p:cNvPr id="3" name="Content Placeholder 2"/>
          <p:cNvSpPr>
            <a:spLocks noGrp="1"/>
          </p:cNvSpPr>
          <p:nvPr>
            <p:ph idx="1"/>
          </p:nvPr>
        </p:nvSpPr>
        <p:spPr/>
        <p:txBody>
          <a:bodyPr/>
          <a:lstStyle/>
          <a:p>
            <a:r>
              <a:rPr lang="en-US" dirty="0"/>
              <a:t>Trauma and Substance Abuse</a:t>
            </a:r>
          </a:p>
          <a:p>
            <a:r>
              <a:rPr lang="en-US" dirty="0"/>
              <a:t>Economic Stress</a:t>
            </a:r>
          </a:p>
          <a:p>
            <a:r>
              <a:rPr lang="en-US" dirty="0"/>
              <a:t>Military and Veteran Families</a:t>
            </a:r>
          </a:p>
          <a:p>
            <a:r>
              <a:rPr lang="en-US" dirty="0"/>
              <a:t>Intellectual and Developmental Disabilities</a:t>
            </a:r>
          </a:p>
          <a:p>
            <a:r>
              <a:rPr lang="en-US" dirty="0"/>
              <a:t>Homeless Youth</a:t>
            </a:r>
          </a:p>
          <a:p>
            <a:r>
              <a:rPr lang="en-US" dirty="0"/>
              <a:t>LGBTQ Youth</a:t>
            </a:r>
          </a:p>
          <a:p>
            <a:endParaRPr lang="en-US" dirty="0"/>
          </a:p>
        </p:txBody>
      </p:sp>
    </p:spTree>
    <p:extLst>
      <p:ext uri="{BB962C8B-B14F-4D97-AF65-F5344CB8AC3E}">
        <p14:creationId xmlns:p14="http://schemas.microsoft.com/office/powerpoint/2010/main" val="3409261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Trauma and Substance Abuse</a:t>
            </a:r>
            <a:br>
              <a:rPr lang="en-US" dirty="0"/>
            </a:br>
            <a:endParaRPr lang="en-US" dirty="0"/>
          </a:p>
        </p:txBody>
      </p:sp>
      <p:sp>
        <p:nvSpPr>
          <p:cNvPr id="3" name="Content Placeholder 2"/>
          <p:cNvSpPr>
            <a:spLocks noGrp="1"/>
          </p:cNvSpPr>
          <p:nvPr>
            <p:ph idx="1"/>
          </p:nvPr>
        </p:nvSpPr>
        <p:spPr/>
        <p:txBody>
          <a:bodyPr>
            <a:normAutofit fontScale="92500" lnSpcReduction="10000"/>
          </a:bodyPr>
          <a:lstStyle/>
          <a:p>
            <a:r>
              <a:rPr lang="en-US" dirty="0"/>
              <a:t>There is a strong connection between traumatic stress and substance abuse that has implications for children and families</a:t>
            </a:r>
            <a:r>
              <a:rPr lang="en-US" dirty="0" smtClean="0"/>
              <a:t>.</a:t>
            </a:r>
          </a:p>
          <a:p>
            <a:r>
              <a:rPr lang="en-US" dirty="0"/>
              <a:t>There is a strong connection between traumatic stress and substance abuse that has implications for children and families, whether the user is an adolescent or a parent or caregiver.</a:t>
            </a:r>
          </a:p>
          <a:p>
            <a:r>
              <a:rPr lang="en-US" dirty="0"/>
              <a:t>Research studies have shown that adolescents who engage in problematic substance use are more likely to experience traumatic events and develop PTSD, depression, violent behavior, suicide, and other mental health problems compared to those who do not use substances. Additionally, adolescents exposed to traumatic events are more vulnerable to problematic substance use. Psychoactive substances can both dull the effects of stress and place teens at increased risk for experiencing trauma.</a:t>
            </a:r>
          </a:p>
          <a:p>
            <a:r>
              <a:rPr lang="en-US" dirty="0"/>
              <a:t>Caregiver substance use carries many risks for child and adolescent development. Starting even before children are born, parental substance use increases children's risk for later mental health problems and victimization. Children and adolescents with substance-using parents may be exposed to other high-risk situations, such as violence in the home and community.</a:t>
            </a:r>
          </a:p>
          <a:p>
            <a:endParaRPr lang="en-US" dirty="0"/>
          </a:p>
        </p:txBody>
      </p:sp>
    </p:spTree>
    <p:extLst>
      <p:ext uri="{BB962C8B-B14F-4D97-AF65-F5344CB8AC3E}">
        <p14:creationId xmlns:p14="http://schemas.microsoft.com/office/powerpoint/2010/main" val="24350241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Economic Stress</a:t>
            </a:r>
            <a:br>
              <a:rPr lang="en-US" dirty="0"/>
            </a:br>
            <a:endParaRPr lang="en-US" dirty="0"/>
          </a:p>
        </p:txBody>
      </p:sp>
      <p:sp>
        <p:nvSpPr>
          <p:cNvPr id="3" name="Content Placeholder 2"/>
          <p:cNvSpPr>
            <a:spLocks noGrp="1"/>
          </p:cNvSpPr>
          <p:nvPr>
            <p:ph idx="1"/>
          </p:nvPr>
        </p:nvSpPr>
        <p:spPr/>
        <p:txBody>
          <a:bodyPr/>
          <a:lstStyle/>
          <a:p>
            <a:r>
              <a:rPr lang="en-US" dirty="0"/>
              <a:t>Whether living in urban, suburban, or rural settings, individuals face the reality of economic downturns</a:t>
            </a:r>
            <a:r>
              <a:rPr lang="en-US" dirty="0" smtClean="0"/>
              <a:t>.</a:t>
            </a:r>
          </a:p>
          <a:p>
            <a:r>
              <a:rPr lang="en-US" dirty="0"/>
              <a:t>Whether living in urban, suburban, or rural settings, individuals face the reality of economic downturns: being laid off, being unable to find a job, having difficulty supporting a family, or seeing the closing of community organizations or local services on which they depend. Economic challenges can affect feelings of safety, the ability to remain calm, relationships with others, and the belief that things will improve. When times are uncertain, people feel frustrated, angry, scared, or hopeless; they may have to plan new ways to overcome obstacles. As children hear, see, and read about what is happening in their homes, communities, and the world, they experience economic stress alongside their parents; when their parents are worried, children begin to worry too.</a:t>
            </a:r>
          </a:p>
        </p:txBody>
      </p:sp>
    </p:spTree>
    <p:extLst>
      <p:ext uri="{BB962C8B-B14F-4D97-AF65-F5344CB8AC3E}">
        <p14:creationId xmlns:p14="http://schemas.microsoft.com/office/powerpoint/2010/main" val="34711598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Military and Veteran Families</a:t>
            </a:r>
            <a:br>
              <a:rPr lang="en-US" dirty="0"/>
            </a:br>
            <a:endParaRPr lang="en-US" dirty="0"/>
          </a:p>
        </p:txBody>
      </p:sp>
      <p:sp>
        <p:nvSpPr>
          <p:cNvPr id="3" name="Content Placeholder 2"/>
          <p:cNvSpPr>
            <a:spLocks noGrp="1"/>
          </p:cNvSpPr>
          <p:nvPr>
            <p:ph idx="1"/>
          </p:nvPr>
        </p:nvSpPr>
        <p:spPr/>
        <p:txBody>
          <a:bodyPr>
            <a:normAutofit fontScale="92500" lnSpcReduction="10000"/>
          </a:bodyPr>
          <a:lstStyle/>
          <a:p>
            <a:r>
              <a:rPr lang="en-US" dirty="0"/>
              <a:t>Children of military and veteran families experience unique challenges related to military life and culture</a:t>
            </a:r>
            <a:r>
              <a:rPr lang="en-US" dirty="0" smtClean="0"/>
              <a:t>.</a:t>
            </a:r>
          </a:p>
          <a:p>
            <a:r>
              <a:rPr lang="en-US" dirty="0"/>
              <a:t>Children of military and veteran families experience unique challenges related to military life and culture. These include deployment-related stresses such as parental separation, family reunification, and reintegration; disruption of relationships with friends and neighbors due to frequent moves; and adaptation to new schools and new community resources. Added to this, some children face the trauma of a parent returning home from combat with injuries or illness; others must face their parent's death. Research indicates that although most military children are healthy and resilient and have positive outcomes, certain deployment stresses put some groups at risk: young children; children with preexisting health and mental health problems; children whose parents serve in the National Guard, are reserve personnel, or have had multiple deployments; children who do not live close to military communities; children who live in places with limited resources; children in single-parent families with that parent deployed; and children in dual-military parent families with one or both parents deployed.</a:t>
            </a:r>
          </a:p>
        </p:txBody>
      </p:sp>
    </p:spTree>
    <p:extLst>
      <p:ext uri="{BB962C8B-B14F-4D97-AF65-F5344CB8AC3E}">
        <p14:creationId xmlns:p14="http://schemas.microsoft.com/office/powerpoint/2010/main" val="24195358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2919" y="1123837"/>
            <a:ext cx="3035404" cy="4601183"/>
          </a:xfrm>
        </p:spPr>
        <p:txBody>
          <a:bodyPr/>
          <a:lstStyle/>
          <a:p>
            <a:r>
              <a:rPr lang="en-US" dirty="0"/>
              <a:t>Intellectual </a:t>
            </a:r>
            <a:r>
              <a:rPr lang="en-US" dirty="0" smtClean="0"/>
              <a:t/>
            </a:r>
            <a:br>
              <a:rPr lang="en-US" dirty="0" smtClean="0"/>
            </a:br>
            <a:r>
              <a:rPr lang="en-US" dirty="0" smtClean="0"/>
              <a:t>and </a:t>
            </a:r>
            <a:r>
              <a:rPr lang="en-US" dirty="0"/>
              <a:t>Developmental Disabilities</a:t>
            </a:r>
            <a:br>
              <a:rPr lang="en-US" dirty="0"/>
            </a:br>
            <a:endParaRPr lang="en-US" dirty="0"/>
          </a:p>
        </p:txBody>
      </p:sp>
      <p:sp>
        <p:nvSpPr>
          <p:cNvPr id="3" name="Content Placeholder 2"/>
          <p:cNvSpPr>
            <a:spLocks noGrp="1"/>
          </p:cNvSpPr>
          <p:nvPr>
            <p:ph idx="1"/>
          </p:nvPr>
        </p:nvSpPr>
        <p:spPr/>
        <p:txBody>
          <a:bodyPr/>
          <a:lstStyle/>
          <a:p>
            <a:r>
              <a:rPr lang="en-US" dirty="0"/>
              <a:t>Research indicates that youth living with IDD experience exposure to trauma at a higher rate than their non-disabled peers</a:t>
            </a:r>
            <a:r>
              <a:rPr lang="en-US" dirty="0" smtClean="0"/>
              <a:t>.</a:t>
            </a:r>
          </a:p>
          <a:p>
            <a:r>
              <a:rPr lang="en-US" dirty="0"/>
              <a:t>Research indicates that youth living with intellectual and developmental disability (IDD) experience exposure to trauma at a higher rate than their non-disabled peers. Children with IDD appear to be at an increased risk for physical abuse, physical restraint and seclusion, sexual abuse, and emotional neglect. In addition, psychological distress secondary to medical procedures is more common among children living with IDD than their typically developing peers, as they also may have chronic medical problems that necessitate surgeries and other invasive procedures. When trauma occurs with children and families with IDD, it is challenging to effectively address the psychological impact of the event.</a:t>
            </a:r>
          </a:p>
        </p:txBody>
      </p:sp>
    </p:spTree>
    <p:extLst>
      <p:ext uri="{BB962C8B-B14F-4D97-AF65-F5344CB8AC3E}">
        <p14:creationId xmlns:p14="http://schemas.microsoft.com/office/powerpoint/2010/main" val="29800203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Homeless Youth</a:t>
            </a:r>
            <a:br>
              <a:rPr lang="en-US" dirty="0"/>
            </a:br>
            <a:endParaRPr lang="en-US" dirty="0"/>
          </a:p>
        </p:txBody>
      </p:sp>
      <p:sp>
        <p:nvSpPr>
          <p:cNvPr id="3" name="Content Placeholder 2"/>
          <p:cNvSpPr>
            <a:spLocks noGrp="1"/>
          </p:cNvSpPr>
          <p:nvPr>
            <p:ph idx="1"/>
          </p:nvPr>
        </p:nvSpPr>
        <p:spPr/>
        <p:txBody>
          <a:bodyPr/>
          <a:lstStyle/>
          <a:p>
            <a:r>
              <a:rPr lang="en-US" dirty="0"/>
              <a:t>As many as 2.5 million youth per year experience homelessness</a:t>
            </a:r>
            <a:r>
              <a:rPr lang="en-US" dirty="0" smtClean="0"/>
              <a:t>.</a:t>
            </a:r>
          </a:p>
          <a:p>
            <a:r>
              <a:rPr lang="en-US" dirty="0"/>
              <a:t>As many as 2.5 million youth per year experience homelessness. Along with losing their homes, community, friends, and routines—as well as their sense of stability and safety—many homeless youth are also victims of violence or other traumatic events. While coming from a variety of backgrounds, research suggests that most of these youth have experienced early and multiple traumas. Their responses to these events have been shaped—at least in part—by age, gender, ethnicity, and sexual orientation. This history of trauma in turn causes significant mental health problems, including depression, anxiety disorders, PTSD, suicidal ideation, attachment issues, and substance abuse disorders. Once they arrive on the street, many youths are re-traumatized. Thus, they struggle to recover from earlier traumatic events at the same time that they are trying to survive in a hostile street environment replete with countless dangers, including an increased likelihood of substance abuse and a vulnerability to being trafficked.</a:t>
            </a:r>
          </a:p>
        </p:txBody>
      </p:sp>
    </p:spTree>
    <p:extLst>
      <p:ext uri="{BB962C8B-B14F-4D97-AF65-F5344CB8AC3E}">
        <p14:creationId xmlns:p14="http://schemas.microsoft.com/office/powerpoint/2010/main" val="30771929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LGBTQ Youth</a:t>
            </a:r>
            <a:br>
              <a:rPr lang="en-US" dirty="0"/>
            </a:br>
            <a:endParaRPr lang="en-US" dirty="0"/>
          </a:p>
        </p:txBody>
      </p:sp>
      <p:sp>
        <p:nvSpPr>
          <p:cNvPr id="3" name="Content Placeholder 2"/>
          <p:cNvSpPr>
            <a:spLocks noGrp="1"/>
          </p:cNvSpPr>
          <p:nvPr>
            <p:ph idx="1"/>
          </p:nvPr>
        </p:nvSpPr>
        <p:spPr/>
        <p:txBody>
          <a:bodyPr/>
          <a:lstStyle/>
          <a:p>
            <a:r>
              <a:rPr lang="en-US" dirty="0"/>
              <a:t>Lesbian, gay, bisexual, transgender, and queer or questioning (LGBTQ) youth experience trauma at higher rates than their straight peers</a:t>
            </a:r>
            <a:r>
              <a:rPr lang="en-US" dirty="0" smtClean="0"/>
              <a:t>.</a:t>
            </a:r>
          </a:p>
          <a:p>
            <a:r>
              <a:rPr lang="en-US" dirty="0"/>
              <a:t>Lesbian, gay, bisexual, transgender, and queer or questioning (LGBTQ) youth experience trauma at higher rates than their straight peers. Common traumas experienced by these youth include bullying, harassment, traumatic loss, intimate partner violence, physical and sexual abuse, and traumatic forms of societal stigma, bias, and rejection. Historically, professionals have failed to recognize and meet the needs of traumatized LGBTQ youth, leading to poor engagement and ineffective treatments that, in some cases, perpetuate the youth’s traumatic experiences.</a:t>
            </a:r>
          </a:p>
        </p:txBody>
      </p:sp>
    </p:spTree>
    <p:extLst>
      <p:ext uri="{BB962C8B-B14F-4D97-AF65-F5344CB8AC3E}">
        <p14:creationId xmlns:p14="http://schemas.microsoft.com/office/powerpoint/2010/main" val="263350764"/>
      </p:ext>
    </p:extLst>
  </p:cSld>
  <p:clrMapOvr>
    <a:masterClrMapping/>
  </p:clrMapOvr>
</p:sld>
</file>

<file path=ppt/theme/theme1.xml><?xml version="1.0" encoding="utf-8"?>
<a:theme xmlns:a="http://schemas.openxmlformats.org/drawingml/2006/main" name="Frame">
  <a:themeElements>
    <a:clrScheme name="Frame">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Frame">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39D77354-939E-4A26-AE51-B3F9618B14B7}"/>
    </a:ext>
  </a:extLst>
</a:theme>
</file>

<file path=docProps/app.xml><?xml version="1.0" encoding="utf-8"?>
<Properties xmlns="http://schemas.openxmlformats.org/officeDocument/2006/extended-properties" xmlns:vt="http://schemas.openxmlformats.org/officeDocument/2006/docPropsVTypes">
  <Template>TM03457475[[fn=Frame]]</Template>
  <TotalTime>14</TotalTime>
  <Words>972</Words>
  <Application>Microsoft Office PowerPoint</Application>
  <PresentationFormat>Widescreen</PresentationFormat>
  <Paragraphs>29</Paragraphs>
  <Slides>9</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9</vt:i4>
      </vt:variant>
    </vt:vector>
  </HeadingPairs>
  <TitlesOfParts>
    <vt:vector size="12" baseType="lpstr">
      <vt:lpstr>Corbel</vt:lpstr>
      <vt:lpstr>Wingdings 2</vt:lpstr>
      <vt:lpstr>Frame</vt:lpstr>
      <vt:lpstr>Child Trauma: Populations at Risk </vt:lpstr>
      <vt:lpstr>PowerPoint Presentation</vt:lpstr>
      <vt:lpstr>Types of Populations at Risk</vt:lpstr>
      <vt:lpstr>Trauma and Substance Abuse </vt:lpstr>
      <vt:lpstr>Economic Stress </vt:lpstr>
      <vt:lpstr>Military and Veteran Families </vt:lpstr>
      <vt:lpstr>Intellectual  and Developmental Disabilities </vt:lpstr>
      <vt:lpstr>Homeless Youth </vt:lpstr>
      <vt:lpstr>LGBTQ Youth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Child Trauma: Populations at Risk</dc:title>
  <dc:creator>Microsoft account</dc:creator>
  <cp:lastModifiedBy>Microsoft account</cp:lastModifiedBy>
  <cp:revision>4</cp:revision>
  <dcterms:created xsi:type="dcterms:W3CDTF">2020-10-11T00:07:05Z</dcterms:created>
  <dcterms:modified xsi:type="dcterms:W3CDTF">2020-10-11T22:51:29Z</dcterms:modified>
</cp:coreProperties>
</file>